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698" r:id="rId3"/>
    <p:sldId id="699" r:id="rId4"/>
    <p:sldId id="707" r:id="rId5"/>
    <p:sldId id="706" r:id="rId6"/>
    <p:sldId id="710" r:id="rId7"/>
    <p:sldId id="709" r:id="rId8"/>
    <p:sldId id="70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C9B74BF-DC6E-4FA9-A907-4145A23C489F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en-US"/>
              <a:t>STEP2 – DJI Fly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5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94C8-C781-4D22-8966-859A18A5FD51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STEP2 – DJI Fly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09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49FE5F-39CF-484A-87CA-F044D5687025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/>
              <a:t>STEP2 – DJI Fly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42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C71BF85-2442-4362-A2C8-16A2403F0A3C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/>
              <a:t>STEP2 – DJI Fly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290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62E1D4-37EB-4385-A1DF-9E257B29B26F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en-US"/>
              <a:t>STEP2 – DJI Fly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02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96BA-20B2-4033-8F52-0CF438EEB294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STEP2 – DJI Fly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47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335F-ED37-4712-BC0D-97FAFFD0FD96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STEP2 – DJI Fly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68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0398-7E97-489E-9B74-4CBFA7E08E80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STEP2 – DJI Fly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50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D10C7DE-9769-4DF0-99E0-BCC86A2C8B43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en-US"/>
              <a:t>STEP2 – DJI Fly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63FA-D21D-49EB-AFEE-07732ACD57E0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STEP2 – DJI Fly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2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A6B973-8355-4903-8619-54D4C3A051DB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en-US"/>
              <a:t>STEP2 – DJI Fly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4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4555-CB01-4786-A3A3-102BF60C3C95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STEP2 – DJI Fly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EA25-8F8A-4D96-AF64-3676E7FB3697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STEP2 – DJI Fly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4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E1CC-3603-44F6-BF91-A076F30A12BF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STEP2 – DJI Fly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0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EB09-4B31-45AD-9296-7F9F5BD37B23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STEP2 – DJI Fly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8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4F1-95A5-420D-8257-8A395212311D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STEP2 – DJI Fly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2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F004-4882-4485-9A77-605E7D75EFFD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STEP2 – DJI Fly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3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2E74F-00C5-422C-88D2-645B030FC25D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STEP2 – DJI Fly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73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lea.org/" TargetMode="External"/><Relationship Id="rId2" Type="http://schemas.openxmlformats.org/officeDocument/2006/relationships/hyperlink" Target="https://www.ledaua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onelife.com/2024/06/06/what-is-the-countering-ccp-drones-act-and-what-does-it-mean-for-dji-drone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neflyersthevillagesfl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01.safelinks.protection.outlook.com/?url=https%3A%2F%2Fwww.faa.gov%2Fuas&amp;data=05%7C02%7C%7C4261b64fd15f4aba76d408dca271ecc7%7C84df9e7fe9f640afb435aaaaaaaaaaaa%7C1%7C0%7C638563857400139567%7CUnknown%7CTWFpbGZsb3d8eyJWIjoiMC4wLjAwMDAiLCJQIjoiV2luMzIiLCJBTiI6Ik1haWwiLCJXVCI6Mn0%3D%7C0%7C%7C%7C&amp;sdata=vq2UiQS4Ia9l4m%2BTxiJqwfrmJEVWhXdPAovTsC39hKI%3D&amp;reserved=0" TargetMode="External"/><Relationship Id="rId2" Type="http://schemas.openxmlformats.org/officeDocument/2006/relationships/hyperlink" Target="https://na01.safelinks.protection.outlook.com/?url=https%3A%2F%2Fwww.faa.gov%2Fuas%2Fgetting_started%2Fremote_id%2Ffria&amp;data=05%7C02%7C%7C4261b64fd15f4aba76d408dca271ecc7%7C84df9e7fe9f640afb435aaaaaaaaaaaa%7C1%7C0%7C638563857400130834%7CUnknown%7CTWFpbGZsb3d8eyJWIjoiMC4wLjAwMDAiLCJQIjoiV2luMzIiLCJBTiI6Ik1haWwiLCJXVCI6Mn0%3D%7C0%7C%7C%7C&amp;sdata=kXU6Dp1ouTfxBs3fEZZInXZKnjhD3yN%2FEJhzOwomeV8%3D&amp;reserved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0B811-32B4-4CB6-8BEA-88554E018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76225"/>
            <a:ext cx="8610600" cy="1293028"/>
          </a:xfrm>
        </p:spPr>
        <p:txBody>
          <a:bodyPr/>
          <a:lstStyle/>
          <a:p>
            <a:r>
              <a:rPr lang="en-US" dirty="0"/>
              <a:t>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122D1-C809-4B9A-A181-BE0209089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17685"/>
            <a:ext cx="10820400" cy="5545015"/>
          </a:xfrm>
        </p:spPr>
        <p:txBody>
          <a:bodyPr>
            <a:noAutofit/>
          </a:bodyPr>
          <a:lstStyle/>
          <a:p>
            <a:r>
              <a:rPr lang="en-US" sz="4000" dirty="0"/>
              <a:t>Drone Take off/Landing Area</a:t>
            </a:r>
          </a:p>
          <a:p>
            <a:pPr lvl="1"/>
            <a:r>
              <a:rPr lang="en-US" sz="4000" dirty="0"/>
              <a:t>Announce your intentions</a:t>
            </a:r>
          </a:p>
          <a:p>
            <a:pPr lvl="1"/>
            <a:r>
              <a:rPr lang="en-US" sz="4000" dirty="0"/>
              <a:t>Minimize time in the area</a:t>
            </a:r>
          </a:p>
          <a:p>
            <a:pPr lvl="1"/>
            <a:r>
              <a:rPr lang="en-US" sz="4000" dirty="0"/>
              <a:t>Take off/Landing – drone and pilot face same direction</a:t>
            </a:r>
          </a:p>
          <a:p>
            <a:r>
              <a:rPr lang="en-US" sz="4000" dirty="0"/>
              <a:t>Operator Area</a:t>
            </a:r>
          </a:p>
          <a:p>
            <a:pPr lvl="1"/>
            <a:r>
              <a:rPr lang="en-US" sz="4000" dirty="0"/>
              <a:t>Cross behind the pilot whenever possible</a:t>
            </a:r>
          </a:p>
          <a:p>
            <a:pPr lvl="1"/>
            <a:r>
              <a:rPr lang="en-US" sz="4000" dirty="0"/>
              <a:t>Keep behind the safety line/cones</a:t>
            </a:r>
          </a:p>
          <a:p>
            <a:pPr lvl="1"/>
            <a:endParaRPr lang="en-US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FF09B-979E-C3E9-E083-9001B253A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9697-58A4-4FEE-4C44-3F4BDD760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98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2EC64-8859-BC22-1461-AFB2C86A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AA88B-46B4-6098-0B2E-B781BF5AE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200 ft transit over ball field</a:t>
            </a:r>
          </a:p>
          <a:p>
            <a:r>
              <a:rPr lang="en-US" sz="4400" dirty="0"/>
              <a:t>100 ft transit over air gun range</a:t>
            </a:r>
          </a:p>
          <a:p>
            <a:r>
              <a:rPr lang="en-US" sz="4400" dirty="0"/>
              <a:t>Don’t Fly over Edna’s, Starter Shack, Pool</a:t>
            </a:r>
          </a:p>
          <a:p>
            <a:r>
              <a:rPr lang="en-US" sz="4400" dirty="0"/>
              <a:t>Use Caution over walking path and Pitch &amp; Putt</a:t>
            </a:r>
          </a:p>
          <a:p>
            <a:endParaRPr lang="en-US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618FD-5254-22ED-B2C2-485AB3905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71F97-3DE0-C92E-6CC1-9B3D193D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2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2EC64-8859-BC22-1461-AFB2C86A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98" y="186186"/>
            <a:ext cx="10686803" cy="1293028"/>
          </a:xfrm>
        </p:spPr>
        <p:txBody>
          <a:bodyPr/>
          <a:lstStyle/>
          <a:p>
            <a:r>
              <a:rPr lang="en-US" dirty="0"/>
              <a:t>Before Heading out                      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AA88B-46B4-6098-0B2E-B781BF5A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001" y="1479214"/>
            <a:ext cx="10820400" cy="4434698"/>
          </a:xfrm>
        </p:spPr>
        <p:txBody>
          <a:bodyPr>
            <a:noAutofit/>
          </a:bodyPr>
          <a:lstStyle/>
          <a:p>
            <a:r>
              <a:rPr lang="en-US" sz="4400" dirty="0"/>
              <a:t>Confirm Software &amp; Firmware is Up-to-Date</a:t>
            </a:r>
          </a:p>
          <a:p>
            <a:r>
              <a:rPr lang="en-US" sz="4400" dirty="0"/>
              <a:t>Aircraft - Inspected</a:t>
            </a:r>
          </a:p>
          <a:p>
            <a:r>
              <a:rPr lang="en-US" sz="4400" dirty="0"/>
              <a:t>Batteries – Inspect &amp; Charged</a:t>
            </a:r>
          </a:p>
          <a:p>
            <a:r>
              <a:rPr lang="en-US" sz="4400" dirty="0"/>
              <a:t>Weather Check</a:t>
            </a:r>
          </a:p>
          <a:p>
            <a:r>
              <a:rPr lang="en-US" sz="4400" dirty="0"/>
              <a:t>Airspace</a:t>
            </a:r>
          </a:p>
          <a:p>
            <a:endParaRPr lang="en-US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618FD-5254-22ED-B2C2-485AB3905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71F97-3DE0-C92E-6CC1-9B3D193D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89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2EC64-8859-BC22-1461-AFB2C86A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98" y="186186"/>
            <a:ext cx="10686803" cy="1293028"/>
          </a:xfrm>
        </p:spPr>
        <p:txBody>
          <a:bodyPr/>
          <a:lstStyle/>
          <a:p>
            <a:r>
              <a:rPr lang="en-US" b="1" dirty="0"/>
              <a:t>Countering CCP Drones ACT</a:t>
            </a:r>
            <a:r>
              <a:rPr lang="en-US" dirty="0"/>
              <a:t>       </a:t>
            </a:r>
            <a:r>
              <a:rPr lang="en-US" dirty="0" err="1"/>
              <a:t>SAfety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AA88B-46B4-6098-0B2E-B781BF5A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9214"/>
            <a:ext cx="11439401" cy="4434698"/>
          </a:xfrm>
        </p:spPr>
        <p:txBody>
          <a:bodyPr>
            <a:noAutofit/>
          </a:bodyPr>
          <a:lstStyle/>
          <a:p>
            <a:r>
              <a:rPr lang="en-US" sz="2800" dirty="0"/>
              <a:t>Many of us responded to a request to inform our elected officials of our opposition to  the ban on DJI drones thinly veiled as a ‘National Security Issue”</a:t>
            </a:r>
          </a:p>
          <a:p>
            <a:r>
              <a:rPr lang="en-US" sz="2800" dirty="0"/>
              <a:t>In a letter to the Senate Armed Services Committee - the California Fire Chiefs Association, representing over 800 fire agencies in California, along with public safety advocacy groups including the </a:t>
            </a:r>
            <a:r>
              <a:rPr lang="en-US" sz="2800" dirty="0">
                <a:hlinkClick r:id="rId2"/>
              </a:rPr>
              <a:t>Law Enforcement Drone Association </a:t>
            </a:r>
            <a:r>
              <a:rPr lang="en-US" sz="2800" dirty="0"/>
              <a:t>(LEDA), </a:t>
            </a:r>
            <a:r>
              <a:rPr lang="en-US" sz="2800" dirty="0" err="1">
                <a:hlinkClick r:id="rId3"/>
              </a:rPr>
              <a:t>AIrborne</a:t>
            </a:r>
            <a:r>
              <a:rPr lang="en-US" sz="2800" dirty="0">
                <a:hlinkClick r:id="rId3"/>
              </a:rPr>
              <a:t> Public Safety Association</a:t>
            </a:r>
            <a:r>
              <a:rPr lang="en-US" sz="2800" dirty="0"/>
              <a:t>, and others voiced strong opposition to the inclusion of the </a:t>
            </a:r>
            <a:r>
              <a:rPr lang="en-US" sz="2800" dirty="0">
                <a:hlinkClick r:id="rId4"/>
              </a:rPr>
              <a:t>Countering CCP Drones Act </a:t>
            </a:r>
            <a:r>
              <a:rPr lang="en-US" sz="2800" dirty="0"/>
              <a:t>in the Senate version of the National Defense Authorization Act (NDAA) FY2025.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618FD-5254-22ED-B2C2-485AB3905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71F97-3DE0-C92E-6CC1-9B3D193D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84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0A4FB-8305-D11C-0604-FE074B9CB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-185650"/>
            <a:ext cx="8610600" cy="1293028"/>
          </a:xfrm>
        </p:spPr>
        <p:txBody>
          <a:bodyPr/>
          <a:lstStyle/>
          <a:p>
            <a:r>
              <a:rPr lang="en-US" dirty="0"/>
              <a:t>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84235-1A88-06EC-C1AA-43F4A478D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8" y="995160"/>
            <a:ext cx="12085122" cy="4999937"/>
          </a:xfrm>
        </p:spPr>
        <p:txBody>
          <a:bodyPr>
            <a:normAutofit/>
          </a:bodyPr>
          <a:lstStyle/>
          <a:p>
            <a:r>
              <a:rPr lang="en-US" sz="3600" dirty="0"/>
              <a:t>Florida Man Learns Shooting Down A Drone Is A Felony After Blasting Walmart Delivery Out Of The Sky</a:t>
            </a:r>
          </a:p>
          <a:p>
            <a:pPr lvl="1"/>
            <a:r>
              <a:rPr lang="en-US" sz="2800" dirty="0"/>
              <a:t>He was surprised to learn from police that he actually ‘hit’ the drone payload.</a:t>
            </a:r>
          </a:p>
          <a:p>
            <a:pPr lvl="1"/>
            <a:r>
              <a:rPr lang="en-US" sz="2800" dirty="0"/>
              <a:t>It was a Walmart delivery drone and his one 9mm shot did $2500 worth of damage.</a:t>
            </a:r>
          </a:p>
          <a:p>
            <a:pPr lvl="1"/>
            <a:r>
              <a:rPr lang="en-US" sz="2800" dirty="0"/>
              <a:t>He was arrested and the following charges were filed:</a:t>
            </a:r>
          </a:p>
          <a:p>
            <a:pPr lvl="2"/>
            <a:r>
              <a:rPr lang="en-US" sz="2400" dirty="0"/>
              <a:t>Shooting an aircraft – 2</a:t>
            </a:r>
            <a:r>
              <a:rPr lang="en-US" sz="2400" baseline="30000" dirty="0"/>
              <a:t>nd</a:t>
            </a:r>
            <a:r>
              <a:rPr lang="en-US" sz="2400" dirty="0"/>
              <a:t> degree Felony possible fine &amp; up to 20yrs in jail</a:t>
            </a:r>
          </a:p>
          <a:p>
            <a:pPr lvl="2"/>
            <a:r>
              <a:rPr lang="en-US" sz="2400" dirty="0"/>
              <a:t>Criminal mischief with damage over $1000 – 3</a:t>
            </a:r>
            <a:r>
              <a:rPr lang="en-US" sz="2400" baseline="30000" dirty="0"/>
              <a:t>rd</a:t>
            </a:r>
            <a:r>
              <a:rPr lang="en-US" sz="2400" dirty="0"/>
              <a:t> degree felony</a:t>
            </a:r>
          </a:p>
          <a:p>
            <a:pPr lvl="2"/>
            <a:r>
              <a:rPr lang="en-US" sz="2400" dirty="0"/>
              <a:t>Discharging a firearm on public or residential property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EE44E-F892-B73E-807E-3EA631B00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63FA-D21D-49EB-AFEE-07732ACD57E0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BD1E8-3063-BFCB-09C7-A97657F2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3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0A4FB-8305-D11C-0604-FE074B9C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84235-1A88-06EC-C1AA-43F4A478D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hlinkClick r:id="rId2"/>
              </a:rPr>
              <a:t>https://www.droneflyersthevillagesfl.com</a:t>
            </a:r>
            <a:endParaRPr lang="en-US" sz="4000" dirty="0"/>
          </a:p>
          <a:p>
            <a:r>
              <a:rPr lang="en-US" sz="4000" dirty="0"/>
              <a:t>Click - Part 107 Information</a:t>
            </a:r>
          </a:p>
          <a:p>
            <a:r>
              <a:rPr lang="en-US" sz="4000" dirty="0"/>
              <a:t>Scroll to bottom of </a:t>
            </a:r>
            <a:r>
              <a:rPr lang="en-US" sz="4000" dirty="0" err="1"/>
              <a:t>pg</a:t>
            </a:r>
            <a:r>
              <a:rPr lang="en-US" sz="4000" dirty="0"/>
              <a:t> &amp; you’ll find this link: </a:t>
            </a:r>
            <a:r>
              <a:rPr lang="en-US" sz="2400" dirty="0">
                <a:latin typeface="helvetica-w01-roman"/>
              </a:rPr>
              <a:t>https:// learn.pilotinstitute.com/a/aff_5x275ft0/</a:t>
            </a:r>
            <a:r>
              <a:rPr lang="en-US" sz="2400" dirty="0" err="1">
                <a:latin typeface="helvetica-w01-roman"/>
              </a:rPr>
              <a:t>external?affcode</a:t>
            </a:r>
            <a:r>
              <a:rPr lang="en-US" sz="2400" dirty="0">
                <a:latin typeface="helvetica-w01-roman"/>
              </a:rPr>
              <a:t>=245841_ioyry8uype</a:t>
            </a:r>
          </a:p>
          <a:p>
            <a:pPr lvl="1"/>
            <a:r>
              <a:rPr lang="en-US" sz="2200" dirty="0">
                <a:latin typeface="helvetica-w01-roman"/>
              </a:rPr>
              <a:t>Click the link</a:t>
            </a:r>
            <a:endParaRPr lang="en-US" sz="3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EE44E-F892-B73E-807E-3EA631B00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63FA-D21D-49EB-AFEE-07732ACD57E0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BD1E8-3063-BFCB-09C7-A97657F2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2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EE44E-F892-B73E-807E-3EA631B00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63FA-D21D-49EB-AFEE-07732ACD57E0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BD1E8-3063-BFCB-09C7-A97657F2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3EE9CF-5F3E-0262-A100-99048C323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8"/>
            <a:ext cx="12192000" cy="686793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E6DF3E7-B8D1-4AD5-632D-D207B53A88A1}"/>
              </a:ext>
            </a:extLst>
          </p:cNvPr>
          <p:cNvSpPr/>
          <p:nvPr/>
        </p:nvSpPr>
        <p:spPr>
          <a:xfrm>
            <a:off x="178130" y="4595755"/>
            <a:ext cx="2220686" cy="102127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D97E5C-BDBB-D89E-1655-629F48BFD65E}"/>
              </a:ext>
            </a:extLst>
          </p:cNvPr>
          <p:cNvSpPr/>
          <p:nvPr/>
        </p:nvSpPr>
        <p:spPr>
          <a:xfrm>
            <a:off x="1886198" y="5461664"/>
            <a:ext cx="2220686" cy="102127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3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0A4FB-8305-D11C-0604-FE074B9C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84235-1A88-06EC-C1AA-43F4A478D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169" y="563562"/>
            <a:ext cx="7190773" cy="4024125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/>
              <a:t>Pilot Institute offers other pay &amp; </a:t>
            </a:r>
            <a:r>
              <a:rPr lang="en-US" sz="4000" b="1" dirty="0"/>
              <a:t>FREE</a:t>
            </a:r>
            <a:r>
              <a:rPr lang="en-US" sz="4000" dirty="0"/>
              <a:t> courses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3200" dirty="0">
                <a:effectLst/>
              </a:rPr>
              <a:t>Check out the new FRIA map at </a:t>
            </a:r>
            <a:r>
              <a:rPr lang="en-US" sz="3200" u="sng" dirty="0">
                <a:solidFill>
                  <a:srgbClr val="F0532B"/>
                </a:solidFill>
                <a:effectLst/>
                <a:hlinkClick r:id="rId2" tooltip="Protected by Outlook: https://www.faa.gov/uas/getting_started/remote_id/fria. Click or tap to follow the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faa.gov/</a:t>
            </a:r>
            <a:r>
              <a:rPr lang="en-US" sz="3200" u="sng" dirty="0" err="1">
                <a:solidFill>
                  <a:srgbClr val="F0532B"/>
                </a:solidFill>
                <a:effectLst/>
                <a:hlinkClick r:id="rId2" tooltip="Protected by Outlook: https://www.faa.gov/uas/getting_started/remote_id/fria. Click or tap to follow the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uas</a:t>
            </a:r>
            <a:r>
              <a:rPr lang="en-US" sz="3200" u="sng" dirty="0">
                <a:solidFill>
                  <a:srgbClr val="F0532B"/>
                </a:solidFill>
                <a:effectLst/>
                <a:hlinkClick r:id="rId2" tooltip="Protected by Outlook: https://www.faa.gov/uas/getting_started/remote_id/fria. Click or tap to follow the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3200" u="sng" dirty="0" err="1">
                <a:solidFill>
                  <a:srgbClr val="F0532B"/>
                </a:solidFill>
                <a:effectLst/>
                <a:hlinkClick r:id="rId2" tooltip="Protected by Outlook: https://www.faa.gov/uas/getting_started/remote_id/fria. Click or tap to follow the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getting_started</a:t>
            </a:r>
            <a:r>
              <a:rPr lang="en-US" sz="3200" u="sng" dirty="0">
                <a:solidFill>
                  <a:srgbClr val="F0532B"/>
                </a:solidFill>
                <a:effectLst/>
                <a:hlinkClick r:id="rId2" tooltip="Protected by Outlook: https://www.faa.gov/uas/getting_started/remote_id/fria. Click or tap to follow the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3200" u="sng" dirty="0" err="1">
                <a:solidFill>
                  <a:srgbClr val="F0532B"/>
                </a:solidFill>
                <a:effectLst/>
                <a:hlinkClick r:id="rId2" tooltip="Protected by Outlook: https://www.faa.gov/uas/getting_started/remote_id/fria. Click or tap to follow the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remote_id</a:t>
            </a:r>
            <a:r>
              <a:rPr lang="en-US" sz="3200" u="sng" dirty="0">
                <a:solidFill>
                  <a:srgbClr val="F0532B"/>
                </a:solidFill>
                <a:effectLst/>
                <a:hlinkClick r:id="rId2" tooltip="Protected by Outlook: https://www.faa.gov/uas/getting_started/remote_id/fria. Click or tap to follow the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3200" u="sng" dirty="0" err="1">
                <a:effectLst/>
                <a:hlinkClick r:id="rId2" tooltip="Protected by Outlook: https://www.faa.gov/uas/getting_started/remote_id/fria. Click or tap to follow the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fria</a:t>
            </a:r>
            <a:r>
              <a:rPr lang="en-US" sz="3200" dirty="0">
                <a:effectLst/>
              </a:rPr>
              <a:t> to find a location near you. For more information on rules and safety tips, visit </a:t>
            </a:r>
            <a:r>
              <a:rPr lang="en-US" sz="3200" u="sng" dirty="0">
                <a:solidFill>
                  <a:srgbClr val="F0532B"/>
                </a:solidFill>
                <a:effectLst/>
                <a:hlinkClick r:id="rId3" tooltip="Protected by Outlook: https://www.faa.gov/uas. Click or tap to follow the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faa.gov/</a:t>
            </a:r>
            <a:r>
              <a:rPr lang="en-US" sz="3200" u="sng" dirty="0" err="1">
                <a:effectLst/>
                <a:hlinkClick r:id="rId3" tooltip="Protected by Outlook: https://www.faa.gov/uas. Click or tap to follow the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uas</a:t>
            </a:r>
            <a:r>
              <a:rPr lang="en-US" sz="3200" dirty="0">
                <a:effectLst/>
              </a:rPr>
              <a:t>.  (</a:t>
            </a:r>
            <a:r>
              <a:rPr lang="en-US" sz="2400" b="1" i="1" u="sng" dirty="0">
                <a:effectLst/>
                <a:latin typeface="Arial" panose="020B0604020202020204" pitchFamily="34" charset="0"/>
              </a:rPr>
              <a:t>FAA-Recognized Identification Areas)</a:t>
            </a:r>
            <a:endParaRPr lang="en-US" sz="3200" dirty="0">
              <a:effectLst/>
            </a:endParaRPr>
          </a:p>
          <a:p>
            <a:pPr marL="457200" lvl="1" indent="0">
              <a:buNone/>
            </a:pPr>
            <a:endParaRPr lang="en-US" sz="3800" dirty="0"/>
          </a:p>
          <a:p>
            <a:r>
              <a:rPr lang="en-US" sz="4000" dirty="0"/>
              <a:t>Jul 25    Training Session - Cancelled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EE44E-F892-B73E-807E-3EA631B00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63FA-D21D-49EB-AFEE-07732ACD57E0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BD1E8-3063-BFCB-09C7-A97657F2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4F4A71-8736-6F2E-31B9-42A3D779A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573" y="136525"/>
            <a:ext cx="4315427" cy="5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992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425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helvetica-w01-roman</vt:lpstr>
      <vt:lpstr>Vapor Trail</vt:lpstr>
      <vt:lpstr>Safety</vt:lpstr>
      <vt:lpstr>Safety</vt:lpstr>
      <vt:lpstr>Before Heading out                       Safety</vt:lpstr>
      <vt:lpstr>Countering CCP Drones ACT       SAfety</vt:lpstr>
      <vt:lpstr>Safety</vt:lpstr>
      <vt:lpstr>Safety</vt:lpstr>
      <vt:lpstr>PowerPoint Presentation</vt:lpstr>
      <vt:lpstr>Safety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Cres Wise</dc:creator>
  <cp:lastModifiedBy>Cres Wise</cp:lastModifiedBy>
  <cp:revision>32</cp:revision>
  <dcterms:created xsi:type="dcterms:W3CDTF">2023-11-14T20:40:29Z</dcterms:created>
  <dcterms:modified xsi:type="dcterms:W3CDTF">2024-07-17T18:25:24Z</dcterms:modified>
</cp:coreProperties>
</file>